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5"/>
  </p:notesMasterIdLst>
  <p:handoutMasterIdLst>
    <p:handoutMasterId r:id="rId116"/>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373" r:id="rId32"/>
    <p:sldId id="287" r:id="rId33"/>
    <p:sldId id="374" r:id="rId34"/>
    <p:sldId id="288" r:id="rId35"/>
    <p:sldId id="289" r:id="rId36"/>
    <p:sldId id="291" r:id="rId37"/>
    <p:sldId id="292" r:id="rId38"/>
    <p:sldId id="293" r:id="rId39"/>
    <p:sldId id="294" r:id="rId40"/>
    <p:sldId id="295" r:id="rId41"/>
    <p:sldId id="296" r:id="rId42"/>
    <p:sldId id="375" r:id="rId43"/>
    <p:sldId id="377" r:id="rId44"/>
    <p:sldId id="376" r:id="rId45"/>
    <p:sldId id="297" r:id="rId46"/>
    <p:sldId id="302" r:id="rId47"/>
    <p:sldId id="303" r:id="rId48"/>
    <p:sldId id="304" r:id="rId49"/>
    <p:sldId id="306" r:id="rId50"/>
    <p:sldId id="301" r:id="rId51"/>
    <p:sldId id="298" r:id="rId52"/>
    <p:sldId id="299" r:id="rId53"/>
    <p:sldId id="307" r:id="rId54"/>
    <p:sldId id="308" r:id="rId55"/>
    <p:sldId id="359" r:id="rId56"/>
    <p:sldId id="378" r:id="rId57"/>
    <p:sldId id="309" r:id="rId58"/>
    <p:sldId id="310" r:id="rId59"/>
    <p:sldId id="311" r:id="rId60"/>
    <p:sldId id="312" r:id="rId61"/>
    <p:sldId id="313" r:id="rId62"/>
    <p:sldId id="314" r:id="rId63"/>
    <p:sldId id="315" r:id="rId64"/>
    <p:sldId id="316" r:id="rId65"/>
    <p:sldId id="317" r:id="rId66"/>
    <p:sldId id="372" r:id="rId67"/>
    <p:sldId id="318" r:id="rId68"/>
    <p:sldId id="319" r:id="rId69"/>
    <p:sldId id="320" r:id="rId70"/>
    <p:sldId id="321" r:id="rId71"/>
    <p:sldId id="322" r:id="rId72"/>
    <p:sldId id="323" r:id="rId73"/>
    <p:sldId id="324" r:id="rId74"/>
    <p:sldId id="325" r:id="rId75"/>
    <p:sldId id="326" r:id="rId76"/>
    <p:sldId id="327" r:id="rId77"/>
    <p:sldId id="328" r:id="rId78"/>
    <p:sldId id="361" r:id="rId79"/>
    <p:sldId id="329" r:id="rId80"/>
    <p:sldId id="330" r:id="rId81"/>
    <p:sldId id="331" r:id="rId82"/>
    <p:sldId id="332" r:id="rId83"/>
    <p:sldId id="333" r:id="rId84"/>
    <p:sldId id="334" r:id="rId85"/>
    <p:sldId id="336" r:id="rId86"/>
    <p:sldId id="337" r:id="rId87"/>
    <p:sldId id="335" r:id="rId88"/>
    <p:sldId id="362" r:id="rId89"/>
    <p:sldId id="338" r:id="rId90"/>
    <p:sldId id="339" r:id="rId91"/>
    <p:sldId id="340" r:id="rId92"/>
    <p:sldId id="341" r:id="rId93"/>
    <p:sldId id="342" r:id="rId94"/>
    <p:sldId id="343" r:id="rId95"/>
    <p:sldId id="344" r:id="rId96"/>
    <p:sldId id="345" r:id="rId97"/>
    <p:sldId id="363" r:id="rId98"/>
    <p:sldId id="346" r:id="rId99"/>
    <p:sldId id="347" r:id="rId100"/>
    <p:sldId id="365" r:id="rId101"/>
    <p:sldId id="370" r:id="rId102"/>
    <p:sldId id="371" r:id="rId103"/>
    <p:sldId id="350" r:id="rId104"/>
    <p:sldId id="351" r:id="rId105"/>
    <p:sldId id="366" r:id="rId106"/>
    <p:sldId id="367" r:id="rId107"/>
    <p:sldId id="368" r:id="rId108"/>
    <p:sldId id="369" r:id="rId109"/>
    <p:sldId id="352" r:id="rId110"/>
    <p:sldId id="353" r:id="rId111"/>
    <p:sldId id="354" r:id="rId112"/>
    <p:sldId id="260" r:id="rId113"/>
    <p:sldId id="266"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38168"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12/14/2024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416972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104</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107</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108</a:t>
            </a:fld>
            <a:endParaRPr lang="en-US" dirty="0"/>
          </a:p>
        </p:txBody>
      </p:sp>
    </p:spTree>
    <p:extLst>
      <p:ext uri="{BB962C8B-B14F-4D97-AF65-F5344CB8AC3E}">
        <p14:creationId xmlns:p14="http://schemas.microsoft.com/office/powerpoint/2010/main" val="2023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0247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431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282995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should look like (</a:t>
            </a:r>
            <a:r>
              <a:rPr lang="en-US" dirty="0" err="1"/>
              <a:t>notie</a:t>
            </a:r>
            <a:r>
              <a:rPr lang="en-US" dirty="0"/>
              <a:t> begin at end) – to get Lambda Run Screen</a:t>
            </a:r>
          </a:p>
          <a:p>
            <a:r>
              <a:rPr lang="en-US" dirty="0"/>
              <a:t>https://us-east-1.console.aws.amazon.com/lambda/home?region=us-east-1#/begin</a:t>
            </a:r>
          </a:p>
          <a:p>
            <a:r>
              <a:rPr lang="en-US" dirty="0"/>
              <a:t>Run -&gt; Next: Lambda </a:t>
            </a:r>
            <a:r>
              <a:rPr lang="en-US" dirty="0" err="1"/>
              <a:t>reponds</a:t>
            </a:r>
            <a:r>
              <a:rPr lang="en-US" dirty="0"/>
              <a:t> to event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click on mobile or camera image to generate lots of events</a:t>
            </a:r>
          </a:p>
          <a:p>
            <a:r>
              <a:rPr lang="en-US" dirty="0"/>
              <a:t>Next: Scale seamlessly</a:t>
            </a:r>
          </a:p>
          <a:p>
            <a:r>
              <a:rPr lang="en-US" dirty="0"/>
              <a:t>Then click on mobile or camera image to generate lots of events , to see cost</a:t>
            </a:r>
          </a:p>
          <a:p>
            <a:endParaRPr lang="en-US" dirty="0"/>
          </a:p>
          <a:p>
            <a:r>
              <a:rPr lang="en-US" dirty="0"/>
              <a:t>================================================Lambda Role ====================================</a:t>
            </a:r>
          </a:p>
          <a:p>
            <a:endParaRPr lang="en-US" dirty="0"/>
          </a:p>
          <a:p>
            <a:r>
              <a:rPr lang="en-US" b="0" i="0" dirty="0">
                <a:solidFill>
                  <a:srgbClr val="16191F"/>
                </a:solidFill>
                <a:effectLst/>
                <a:latin typeface="Amazon Ember"/>
              </a:rPr>
              <a:t>AWSLambdaBasicExecutionRole-f9fda1cd-fc36-4466-99b8-810b9836136a</a:t>
            </a:r>
            <a:endParaRPr lang="en-US" dirty="0"/>
          </a:p>
          <a:p>
            <a:endParaRPr lang="en-US" dirty="0"/>
          </a:p>
          <a:p>
            <a:r>
              <a:rPr lang="en-US" dirty="0"/>
              <a:t>{    "Version": "2012-10-17",    "Statement": [        {            "Effect": "Allow",            "Action": [                "</a:t>
            </a:r>
            <a:r>
              <a:rPr lang="en-US" dirty="0" err="1"/>
              <a:t>logs:CreateLogGroup</a:t>
            </a:r>
            <a:r>
              <a:rPr lang="en-US" dirty="0"/>
              <a:t>",                "</a:t>
            </a:r>
            <a:r>
              <a:rPr lang="en-US" dirty="0" err="1"/>
              <a:t>logs:CreateLogStream</a:t>
            </a:r>
            <a:r>
              <a:rPr lang="en-US" dirty="0"/>
              <a:t>",                "</a:t>
            </a:r>
            <a:r>
              <a:rPr lang="en-US" dirty="0" err="1"/>
              <a:t>logs:PutLogEvents</a:t>
            </a:r>
            <a:r>
              <a:rPr lang="en-US"/>
              <a:t>"            ],            "Resource": "*"        }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112630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 (will get created </a:t>
            </a:r>
            <a:r>
              <a:rPr lang="en-US">
                <a:effectLst/>
              </a:rPr>
              <a:t>in default VPC )</a:t>
            </a:r>
            <a:endParaRPr lang="en-US" dirty="0">
              <a:effectLst/>
            </a:endParaRP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pPr marL="171450" indent="-171450">
              <a:buFont typeface="Wingdings" panose="05000000000000000000" pitchFamily="2" charset="2"/>
              <a:buChar char="è"/>
            </a:pPr>
            <a:r>
              <a:rPr lang="en-US" dirty="0"/>
              <a:t>Create hosted zone on Route-53 (like </a:t>
            </a:r>
            <a:r>
              <a:rPr lang="en-US" b="0" i="0" dirty="0">
                <a:solidFill>
                  <a:srgbClr val="16191F"/>
                </a:solidFill>
                <a:effectLst/>
                <a:latin typeface="Amazon Ember"/>
              </a:rPr>
              <a:t>chandra-learnings.co.in)</a:t>
            </a:r>
            <a:endParaRPr lang="en-US" dirty="0"/>
          </a:p>
          <a:p>
            <a:pPr marL="171450" indent="-171450">
              <a:buFont typeface="Wingdings" panose="05000000000000000000" pitchFamily="2" charset="2"/>
              <a:buChar char="è"/>
            </a:pPr>
            <a:r>
              <a:rPr lang="en-US" dirty="0"/>
              <a:t>Copy nameservers from NS record</a:t>
            </a:r>
          </a:p>
          <a:p>
            <a:r>
              <a:rPr lang="en-US" dirty="0"/>
              <a:t>-&gt; Change Nameservers on GoDaddy to AWS ones (A min or 2 is required to reflect changes) (Ensure the NS changes with  dig chandra-learnings.co.in on ubuntu)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for Next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(change region to original)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if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 (till health check is failing , browser might not show correct results)</a:t>
            </a:r>
          </a:p>
          <a:p>
            <a:endParaRPr lang="en-US" b="0" i="0" dirty="0">
              <a:solidFill>
                <a:srgbClr val="16191F"/>
              </a:solidFill>
              <a:effectLst/>
              <a:latin typeface="Amazon Ember"/>
            </a:endParaRPr>
          </a:p>
          <a:p>
            <a:r>
              <a:rPr lang="en-US" b="0" i="0" dirty="0">
                <a:solidFill>
                  <a:srgbClr val="16191F"/>
                </a:solidFill>
                <a:effectLst/>
                <a:latin typeface="Amazon Ember"/>
              </a:rPr>
              <a:t>ALB -&gt; Create record, put record name as </a:t>
            </a:r>
            <a:r>
              <a:rPr lang="en-US" b="0" i="0" dirty="0" err="1">
                <a:solidFill>
                  <a:srgbClr val="16191F"/>
                </a:solidFill>
                <a:effectLst/>
                <a:latin typeface="Amazon Ember"/>
              </a:rPr>
              <a:t>albroute</a:t>
            </a:r>
            <a:r>
              <a:rPr lang="en-US" b="0" i="0" dirty="0">
                <a:solidFill>
                  <a:srgbClr val="16191F"/>
                </a:solidFill>
                <a:effectLst/>
                <a:latin typeface="Amazon Ember"/>
              </a:rPr>
              <a:t>.&lt;domain&gt; -&gt; A record -&gt; Enable Alias -&gt; Alias to Application and Classic LB -&gt; Select Region and our ALB </a:t>
            </a:r>
          </a:p>
          <a:p>
            <a:r>
              <a:rPr lang="en-US" b="0" i="0" dirty="0">
                <a:solidFill>
                  <a:srgbClr val="16191F"/>
                </a:solidFill>
                <a:effectLst/>
                <a:latin typeface="Amazon Ember"/>
              </a:rPr>
              <a:t>Hit on browser http://albroute.&lt;domain&gt; and it will fail. Change security group of instance again to allow http traffic , it will </a:t>
            </a:r>
            <a:r>
              <a:rPr lang="en-US" b="0" i="0" dirty="0" err="1">
                <a:solidFill>
                  <a:srgbClr val="16191F"/>
                </a:solidFill>
                <a:effectLst/>
                <a:latin typeface="Amazon Ember"/>
              </a:rPr>
              <a:t>succedd</a:t>
            </a:r>
            <a:endParaRPr lang="en-US" b="0" i="0" dirty="0">
              <a:solidFill>
                <a:srgbClr val="16191F"/>
              </a:solidFill>
              <a:effectLst/>
              <a:latin typeface="Amazon Ember"/>
            </a:endParaRP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94177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t>CloudFront and Route53 coupled with AWS Shield can protect at edge itself</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Firewall Manager</a:t>
            </a:r>
            <a:r>
              <a:rPr lang="en-US" sz="1800" dirty="0"/>
              <a:t> is a security management service that allows you to centrally configure and manage firewall rules across your accounts and applications in AWS Organizations.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Api Endpoint -&gt; Regional</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Left Menu -&gt; Stages -&gt;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Ensure Route53 entries in hosted zone and NS populated in Domain provider</a:t>
            </a:r>
          </a:p>
          <a:p>
            <a:pPr marL="285750" indent="-285750">
              <a:buFont typeface="Wingdings" panose="05000000000000000000" pitchFamily="2" charset="2"/>
              <a:buChar char="q"/>
            </a:pPr>
            <a:r>
              <a:rPr lang="en-US" dirty="0"/>
              <a:t>Back on API Gateway , Custom domain names -&gt; Create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 (Can show on AWS Console)</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109</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110</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a:highlight>
                  <a:srgbClr val="FFFF00"/>
                </a:highlight>
              </a:rPr>
              <a:t>Download </a:t>
            </a:r>
            <a:r>
              <a:rPr lang="en-US" sz="1800" dirty="0">
                <a:highlight>
                  <a:srgbClr val="FFFF00"/>
                </a:highlight>
              </a:rPr>
              <a:t>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fontScale="92500" lnSpcReduction="20000"/>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(each instance in its own distinct rack)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each partition represents a rack. If one rack fails that partition is failed but it's isolated from other partition, so if have replication in other partition your data will be safe suitable for replicated framework like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r>
              <a:rPr lang="en-US" sz="1600" dirty="0"/>
              <a:t>Provision another EC2 instance but this time, under Configure Storage Section -&gt; Advance -&gt; Set Delete on termination to No</a:t>
            </a:r>
          </a:p>
          <a:p>
            <a:pPr marL="285750" indent="-285750">
              <a:buFont typeface="Wingdings" panose="05000000000000000000" pitchFamily="2" charset="2"/>
              <a:buChar char="q"/>
            </a:pPr>
            <a:r>
              <a:rPr lang="en-US" sz="1600" dirty="0"/>
              <a:t>Delete EC2 instance and see that root volume is preserved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–Attach vol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800113"/>
          </a:xfrm>
        </p:spPr>
        <p:txBody>
          <a:bodyPr>
            <a:normAutofit/>
          </a:bodyPr>
          <a:lstStyle/>
          <a:p>
            <a:pPr marL="285750" indent="-285750">
              <a:buFont typeface="Wingdings" panose="05000000000000000000" pitchFamily="2" charset="2"/>
              <a:buChar char="q"/>
            </a:pPr>
            <a:r>
              <a:rPr lang="en-US" sz="1200" dirty="0"/>
              <a:t>Provision a EC2 instance, say ec2-ebs-1</a:t>
            </a:r>
          </a:p>
          <a:p>
            <a:pPr marL="285750" indent="-285750">
              <a:buFont typeface="Wingdings" panose="05000000000000000000" pitchFamily="2" charset="2"/>
              <a:buChar char="q"/>
            </a:pPr>
            <a:r>
              <a:rPr lang="en-US" sz="1200" dirty="0"/>
              <a:t>EC2 instance -&gt; Elastic Block Store -&gt; Volume can be seen, lets name this volume as ec2-ebs-vol-1</a:t>
            </a:r>
          </a:p>
          <a:p>
            <a:pPr marL="285750" indent="-285750">
              <a:buFont typeface="Wingdings" panose="05000000000000000000" pitchFamily="2" charset="2"/>
              <a:buChar char="q"/>
            </a:pPr>
            <a:r>
              <a:rPr lang="en-US" sz="1200" dirty="0"/>
              <a:t>Login to EC2 (ec2-ebs-1) and create a file with some content on /home/ec2-user directory</a:t>
            </a:r>
          </a:p>
          <a:p>
            <a:pPr marL="285750" indent="-285750">
              <a:buFont typeface="Wingdings" panose="05000000000000000000" pitchFamily="2" charset="2"/>
              <a:buChar char="q"/>
            </a:pPr>
            <a:r>
              <a:rPr lang="en-US" sz="1200" dirty="0"/>
              <a:t>Stop the EC2 instance and detach the volume when instance is </a:t>
            </a:r>
            <a:r>
              <a:rPr lang="en-US" sz="1200" dirty="0">
                <a:solidFill>
                  <a:srgbClr val="FF0000"/>
                </a:solidFill>
              </a:rPr>
              <a:t>stopped</a:t>
            </a:r>
            <a:r>
              <a:rPr lang="en-US" sz="1200" dirty="0"/>
              <a:t> completely, (Vol -&gt; Action -&gt; Detach Volume)(Ensure Attached resources on vol is blank)</a:t>
            </a:r>
          </a:p>
          <a:p>
            <a:pPr marL="285750" indent="-285750">
              <a:buFont typeface="Wingdings" panose="05000000000000000000" pitchFamily="2" charset="2"/>
              <a:buChar char="q"/>
            </a:pPr>
            <a:r>
              <a:rPr lang="en-US" sz="1200" dirty="0"/>
              <a:t>Provision another EC2 instance, say ec2-ebs-2 </a:t>
            </a:r>
          </a:p>
          <a:p>
            <a:pPr marL="285750" indent="-285750">
              <a:buFont typeface="Wingdings" panose="05000000000000000000" pitchFamily="2" charset="2"/>
              <a:buChar char="q"/>
            </a:pPr>
            <a:r>
              <a:rPr lang="en-US" sz="1200" dirty="0"/>
              <a:t>When instance is in Running state, attach the previous vol , i.e., vol-1 , to this ec2-instance ec2-ebs-2 (Vol -&gt; Select ec2-ebs-vol-1  -&gt; Action -&gt;Attach Volume -&gt; select newly created ec2 -&gt; select any device name)</a:t>
            </a:r>
          </a:p>
          <a:p>
            <a:pPr marL="285750" indent="-285750">
              <a:buFont typeface="Wingdings" panose="05000000000000000000" pitchFamily="2" charset="2"/>
              <a:buChar char="q"/>
            </a:pPr>
            <a:r>
              <a:rPr lang="en-US" sz="1200" dirty="0"/>
              <a:t>On EC2 -&gt; Storage , vol attachment can be confirmed</a:t>
            </a:r>
          </a:p>
          <a:p>
            <a:pPr marL="285750" indent="-285750">
              <a:buFont typeface="Wingdings" panose="05000000000000000000" pitchFamily="2" charset="2"/>
              <a:buChar char="q"/>
            </a:pPr>
            <a:r>
              <a:rPr lang="en-US" sz="1200" dirty="0"/>
              <a:t>Login to ec2-ebs-2</a:t>
            </a:r>
          </a:p>
          <a:p>
            <a:pPr marL="285750" indent="-285750">
              <a:buFont typeface="Wingdings" panose="05000000000000000000" pitchFamily="2" charset="2"/>
              <a:buChar char="q"/>
            </a:pPr>
            <a:r>
              <a:rPr lang="en-US" sz="1200" dirty="0"/>
              <a:t> Print all block devices by command </a:t>
            </a:r>
            <a:r>
              <a:rPr lang="en-US" sz="1200" dirty="0">
                <a:highlight>
                  <a:srgbClr val="FFFF00"/>
                </a:highlight>
              </a:rPr>
              <a:t>lsblk</a:t>
            </a:r>
            <a:r>
              <a:rPr lang="en-US" sz="1200" dirty="0"/>
              <a:t>, can see newly attach volume now </a:t>
            </a:r>
          </a:p>
          <a:p>
            <a:pPr marL="285750" indent="-285750">
              <a:buFont typeface="Wingdings" panose="05000000000000000000" pitchFamily="2" charset="2"/>
              <a:buChar char="q"/>
            </a:pPr>
            <a:r>
              <a:rPr lang="en-US" sz="1200" dirty="0"/>
              <a:t>Check file system type by command </a:t>
            </a:r>
            <a:r>
              <a:rPr lang="en-US" sz="1200" dirty="0">
                <a:highlight>
                  <a:srgbClr val="FFFF00"/>
                </a:highlight>
              </a:rPr>
              <a:t>lsblk –f</a:t>
            </a:r>
            <a:r>
              <a:rPr lang="en-US" sz="1200" b="1" dirty="0">
                <a:highlight>
                  <a:srgbClr val="FFFF00"/>
                </a:highlight>
              </a:rPr>
              <a:t> , </a:t>
            </a:r>
            <a:r>
              <a:rPr lang="en-US" sz="1200" dirty="0"/>
              <a:t>mostly file system would be </a:t>
            </a:r>
            <a:r>
              <a:rPr lang="en-US" sz="1200" dirty="0" err="1"/>
              <a:t>xfs</a:t>
            </a:r>
            <a:r>
              <a:rPr lang="en-US" sz="1200" dirty="0"/>
              <a:t> (High Performance scalable file system) (There are some other types like EXT4)</a:t>
            </a:r>
          </a:p>
          <a:p>
            <a:pPr marL="285750" indent="-285750">
              <a:buFont typeface="Wingdings" panose="05000000000000000000" pitchFamily="2" charset="2"/>
              <a:buChar char="q"/>
            </a:pPr>
            <a:r>
              <a:rPr lang="en-US" sz="1200" dirty="0"/>
              <a:t>Let’s mount this file system – run following commands</a:t>
            </a:r>
          </a:p>
          <a:p>
            <a:r>
              <a:rPr lang="en-US" sz="1050" dirty="0"/>
              <a:t>	sudo mkdir /</a:t>
            </a:r>
            <a:r>
              <a:rPr lang="en-US" sz="1050" dirty="0" err="1"/>
              <a:t>mnt</a:t>
            </a:r>
            <a:r>
              <a:rPr lang="en-US" sz="1050" dirty="0"/>
              <a:t>/</a:t>
            </a:r>
            <a:r>
              <a:rPr lang="en-US" sz="1050" dirty="0" err="1"/>
              <a:t>old_machine</a:t>
            </a:r>
            <a:endParaRPr lang="en-US" sz="1050" dirty="0"/>
          </a:p>
          <a:p>
            <a:r>
              <a:rPr lang="en-US" sz="1050" dirty="0"/>
              <a:t>	sudo mount /dev/xvdb1 /</a:t>
            </a:r>
            <a:r>
              <a:rPr lang="en-US" sz="1050" dirty="0" err="1"/>
              <a:t>mnt</a:t>
            </a:r>
            <a:r>
              <a:rPr lang="en-US" sz="1050" dirty="0"/>
              <a:t>/</a:t>
            </a:r>
            <a:r>
              <a:rPr lang="en-US" sz="1050" dirty="0" err="1"/>
              <a:t>old_machine</a:t>
            </a:r>
            <a:r>
              <a:rPr lang="en-US" sz="1050" dirty="0"/>
              <a:t>/ -t </a:t>
            </a:r>
            <a:r>
              <a:rPr lang="en-US" sz="1050" dirty="0" err="1"/>
              <a:t>xfs</a:t>
            </a:r>
            <a:r>
              <a:rPr lang="en-US" sz="1050" dirty="0"/>
              <a:t> (If this gives error, debug by following command)</a:t>
            </a:r>
          </a:p>
          <a:p>
            <a:r>
              <a:rPr lang="en-US" sz="1050" dirty="0"/>
              <a:t>                      sudo </a:t>
            </a:r>
            <a:r>
              <a:rPr lang="en-US" sz="1050" dirty="0" err="1"/>
              <a:t>dmesg</a:t>
            </a:r>
            <a:r>
              <a:rPr lang="en-US" sz="1050" dirty="0"/>
              <a:t> | tail (might indicate duplicate UUID error, to ignore check , run following)</a:t>
            </a:r>
          </a:p>
          <a:p>
            <a:r>
              <a:rPr lang="en-US" sz="1050" dirty="0"/>
              <a:t>	sudo mount –o </a:t>
            </a:r>
            <a:r>
              <a:rPr lang="en-US" sz="1050" dirty="0" err="1"/>
              <a:t>nouuid</a:t>
            </a:r>
            <a:r>
              <a:rPr lang="en-US" sz="1050" dirty="0"/>
              <a:t> /dev/xvdb1 /</a:t>
            </a:r>
            <a:r>
              <a:rPr lang="en-US" sz="1050" dirty="0" err="1"/>
              <a:t>mnt</a:t>
            </a:r>
            <a:r>
              <a:rPr lang="en-US" sz="1050" dirty="0"/>
              <a:t>/</a:t>
            </a:r>
            <a:r>
              <a:rPr lang="en-US" sz="1050" dirty="0" err="1"/>
              <a:t>old_machine</a:t>
            </a:r>
            <a:r>
              <a:rPr lang="en-US" sz="1050" dirty="0"/>
              <a:t>/ -t </a:t>
            </a:r>
            <a:r>
              <a:rPr lang="en-US" sz="1050" dirty="0" err="1"/>
              <a:t>xfs</a:t>
            </a:r>
            <a:endParaRPr lang="en-US" sz="1050" dirty="0"/>
          </a:p>
          <a:p>
            <a:r>
              <a:rPr lang="en-US" sz="1050" dirty="0"/>
              <a:t>	cd /</a:t>
            </a:r>
            <a:r>
              <a:rPr lang="en-US" sz="1050" dirty="0" err="1"/>
              <a:t>mnt</a:t>
            </a:r>
            <a:r>
              <a:rPr lang="en-US" sz="1050" dirty="0"/>
              <a:t>/</a:t>
            </a:r>
            <a:r>
              <a:rPr lang="en-US" sz="1050" dirty="0" err="1"/>
              <a:t>old_machine</a:t>
            </a:r>
            <a:r>
              <a:rPr lang="en-US" sz="1050" dirty="0"/>
              <a:t>/home/ec2-user (and verify previous file)</a:t>
            </a:r>
          </a:p>
          <a:p>
            <a:pPr marL="285750" indent="-285750">
              <a:buFont typeface="Wingdings" panose="05000000000000000000" pitchFamily="2" charset="2"/>
              <a:buChar char="q"/>
            </a:pPr>
            <a:r>
              <a:rPr lang="en-US" sz="1200" dirty="0">
                <a:solidFill>
                  <a:srgbClr val="FF0000"/>
                </a:solidFill>
              </a:rPr>
              <a:t>Don’t forget to terminate EC2 instances and volumes created</a:t>
            </a:r>
          </a:p>
          <a:p>
            <a:endParaRPr lang="en-US" sz="1200" dirty="0"/>
          </a:p>
          <a:p>
            <a:endParaRPr lang="en-US" sz="1200" dirty="0"/>
          </a:p>
          <a:p>
            <a:endParaRPr lang="en-US" sz="1600" b="1"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5939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20819"/>
          </a:xfrm>
        </p:spPr>
        <p:txBody>
          <a:bodyPr>
            <a:normAutofit fontScale="92500"/>
          </a:bodyPr>
          <a:lstStyle/>
          <a:p>
            <a:pPr marL="285750" indent="-285750">
              <a:buFont typeface="Wingdings" panose="05000000000000000000" pitchFamily="2" charset="2"/>
              <a:buChar char="q"/>
            </a:pPr>
            <a:r>
              <a:rPr lang="en-US" sz="1600" dirty="0"/>
              <a:t>Create EC2 instance, say ec2-ebs-ss-1, with storage configured as </a:t>
            </a:r>
            <a:r>
              <a:rPr lang="en-US" sz="1600" dirty="0">
                <a:highlight>
                  <a:srgbClr val="FFFF00"/>
                </a:highlight>
              </a:rPr>
              <a:t>Delete on Termination set to No</a:t>
            </a:r>
          </a:p>
          <a:p>
            <a:pPr marL="285750" indent="-285750">
              <a:buFont typeface="Wingdings" panose="05000000000000000000" pitchFamily="2" charset="2"/>
              <a:buChar char="q"/>
            </a:pPr>
            <a:r>
              <a:rPr lang="en-US" sz="1600" dirty="0"/>
              <a:t>EC2 instance -&gt;  Volume can be seen, lets name this volume as ec2-ebs-ss-vol-1</a:t>
            </a:r>
          </a:p>
          <a:p>
            <a:pPr marL="285750" indent="-285750">
              <a:buFont typeface="Wingdings" panose="05000000000000000000" pitchFamily="2" charset="2"/>
              <a:buChar char="q"/>
            </a:pPr>
            <a:r>
              <a:rPr lang="en-US" sz="1600" dirty="0"/>
              <a:t>Once instance is in Running state, login and create one file with some content</a:t>
            </a:r>
          </a:p>
          <a:p>
            <a:pPr marL="285750" indent="-285750">
              <a:buFont typeface="Wingdings" panose="05000000000000000000" pitchFamily="2" charset="2"/>
              <a:buChar char="q"/>
            </a:pPr>
            <a:r>
              <a:rPr lang="en-US" sz="1600" dirty="0"/>
              <a:t>Terminate instance, but vol can be seen, because Delete on Terminate is No</a:t>
            </a:r>
          </a:p>
          <a:p>
            <a:pPr marL="285750" indent="-285750">
              <a:buFont typeface="Wingdings" panose="05000000000000000000" pitchFamily="2" charset="2"/>
              <a:buChar char="q"/>
            </a:pPr>
            <a:r>
              <a:rPr lang="en-US" sz="1600" dirty="0"/>
              <a:t>Volume -&gt; Action -&gt; Create Snapshots, say ec2-ebs-ss-1</a:t>
            </a:r>
          </a:p>
          <a:p>
            <a:pPr marL="285750" indent="-285750">
              <a:buFont typeface="Wingdings" panose="05000000000000000000" pitchFamily="2" charset="2"/>
              <a:buChar char="q"/>
            </a:pPr>
            <a:r>
              <a:rPr lang="en-US" sz="1600" dirty="0"/>
              <a:t>Wait for snapshot to be in ‘Available’ state</a:t>
            </a:r>
          </a:p>
          <a:p>
            <a:pPr marL="285750" indent="-285750">
              <a:buFont typeface="Wingdings" panose="05000000000000000000" pitchFamily="2" charset="2"/>
              <a:buChar char="q"/>
            </a:pPr>
            <a:r>
              <a:rPr lang="en-US" sz="1600" dirty="0"/>
              <a:t>Delete the volume now</a:t>
            </a:r>
          </a:p>
          <a:p>
            <a:pPr marL="285750" indent="-285750">
              <a:buFont typeface="Wingdings" panose="05000000000000000000" pitchFamily="2" charset="2"/>
              <a:buChar char="q"/>
            </a:pPr>
            <a:r>
              <a:rPr lang="en-US" sz="1600" dirty="0"/>
              <a:t>EC2 -&gt; Snapshots and list snapshot ec2-ebs-ss-1</a:t>
            </a:r>
          </a:p>
          <a:p>
            <a:pPr marL="285750" indent="-285750">
              <a:buFont typeface="Wingdings" panose="05000000000000000000" pitchFamily="2" charset="2"/>
              <a:buChar char="q"/>
            </a:pPr>
            <a:r>
              <a:rPr lang="en-US" sz="1600" dirty="0"/>
              <a:t>Action - &gt; Create Vol from Snapshot  (keep all default values, for all fields) (Select/Note AZ while creating volume)</a:t>
            </a:r>
          </a:p>
          <a:p>
            <a:pPr marL="285750" indent="-285750">
              <a:buFont typeface="Wingdings" panose="05000000000000000000" pitchFamily="2" charset="2"/>
              <a:buChar char="q"/>
            </a:pPr>
            <a:r>
              <a:rPr lang="en-US" sz="1600" dirty="0"/>
              <a:t>Name this volume as ec2-ebs-ss-vol-2</a:t>
            </a:r>
          </a:p>
          <a:p>
            <a:pPr marL="285750" indent="-285750">
              <a:buFont typeface="Wingdings" panose="05000000000000000000" pitchFamily="2" charset="2"/>
              <a:buChar char="q"/>
            </a:pPr>
            <a:r>
              <a:rPr lang="en-US" sz="1600" dirty="0"/>
              <a:t>Create another EC2 instance, in same AZ as volume, say ec2-ebs-ss-2 and wait for it to be in Running state</a:t>
            </a:r>
          </a:p>
          <a:p>
            <a:pPr marL="285750" indent="-285750">
              <a:buFont typeface="Wingdings" panose="05000000000000000000" pitchFamily="2" charset="2"/>
              <a:buChar char="q"/>
            </a:pPr>
            <a:r>
              <a:rPr lang="en-US" sz="1600" dirty="0"/>
              <a:t>Attach newly created volume, i.e., ec2-ebs-ss-vol-2, to new ec2 instance i.e., ec2-ebs-ss-2</a:t>
            </a:r>
          </a:p>
          <a:p>
            <a:pPr marL="285750" indent="-285750">
              <a:buFont typeface="Wingdings" panose="05000000000000000000" pitchFamily="2" charset="2"/>
              <a:buChar char="q"/>
            </a:pPr>
            <a:r>
              <a:rPr lang="en-US" sz="1600" dirty="0"/>
              <a:t>Follow same process, as we did on previous Hands on to mount volume and see , previously created data (file)</a:t>
            </a:r>
          </a:p>
          <a:p>
            <a:pPr marL="285750" indent="-285750">
              <a:buFont typeface="Wingdings" panose="05000000000000000000" pitchFamily="2" charset="2"/>
              <a:buChar char="q"/>
            </a:pPr>
            <a:r>
              <a:rPr lang="en-US" sz="1600" dirty="0">
                <a:highlight>
                  <a:srgbClr val="FFFF00"/>
                </a:highlight>
              </a:rPr>
              <a:t>Also copy snapshots to other region, create volumes from snapshots in other region, create ec2, attach volume and see the data in other regions</a:t>
            </a:r>
          </a:p>
          <a:p>
            <a:pPr marL="285750" indent="-285750">
              <a:buFont typeface="Wingdings" panose="05000000000000000000" pitchFamily="2" charset="2"/>
              <a:buChar char="q"/>
            </a:pPr>
            <a:r>
              <a:rPr lang="en-US" sz="1600" dirty="0">
                <a:solidFill>
                  <a:srgbClr val="FF0000"/>
                </a:solidFill>
              </a:rPr>
              <a:t>Don’t forget to terminate EC2 instances and snapshots and volumes created</a:t>
            </a:r>
          </a:p>
          <a:p>
            <a:pPr marL="285750" indent="-285750">
              <a:buFont typeface="Wingdings" panose="05000000000000000000" pitchFamily="2" charset="2"/>
              <a:buChar char="q"/>
            </a:pPr>
            <a:endParaRPr lang="en-US" sz="1600" dirty="0">
              <a:highlight>
                <a:srgbClr val="FFFF00"/>
              </a:highlight>
            </a:endParaRPr>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0680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data is lost when instance is stopped (but is retained when instance is rebooted)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468093"/>
          </a:xfrm>
        </p:spPr>
        <p:txBody>
          <a:bodyPr>
            <a:normAutofit fontScale="92500" lnSpcReduction="20000"/>
          </a:bodyPr>
          <a:lstStyle/>
          <a:p>
            <a:pPr marL="285750" indent="-285750">
              <a:buFont typeface="Wingdings" panose="05000000000000000000" pitchFamily="2" charset="2"/>
              <a:buChar char="q"/>
            </a:pPr>
            <a:r>
              <a:rPr lang="en-US" sz="1600" dirty="0"/>
              <a:t>Create 2 ec2 instances, in same VPC,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 – steps below</a:t>
            </a:r>
          </a:p>
          <a:p>
            <a:pPr marL="285750" indent="-285750">
              <a:buFont typeface="Wingdings" panose="05000000000000000000" pitchFamily="2" charset="2"/>
              <a:buChar char="q"/>
            </a:pPr>
            <a:r>
              <a:rPr lang="en-US" sz="1600" dirty="0"/>
              <a:t>Search Load Balancer -&gt; Create LB -&gt; Application LB, Create</a:t>
            </a:r>
          </a:p>
          <a:p>
            <a:pPr marL="285750" indent="-285750">
              <a:buFont typeface="Wingdings" panose="05000000000000000000" pitchFamily="2" charset="2"/>
              <a:buChar char="q"/>
            </a:pPr>
            <a:r>
              <a:rPr lang="en-US" sz="1600" dirty="0"/>
              <a:t>Put Name, select scheme as Internet facing, select VPC same as your EC2 instances and select AZ. Ensure you selecting all AZs, where EC2 instances are launched</a:t>
            </a:r>
          </a:p>
          <a:p>
            <a:pPr marL="285750" indent="-285750">
              <a:buFont typeface="Wingdings" panose="05000000000000000000" pitchFamily="2" charset="2"/>
              <a:buChar char="q"/>
            </a:pPr>
            <a:r>
              <a:rPr lang="en-US" sz="1600" dirty="0"/>
              <a:t>On security group of ALB, only allow http traffic, from anywhere (create new security group, in same VPC)</a:t>
            </a:r>
          </a:p>
          <a:p>
            <a:pPr marL="285750" indent="-285750">
              <a:buFont typeface="Wingdings" panose="05000000000000000000" pitchFamily="2" charset="2"/>
              <a:buChar char="q"/>
            </a:pPr>
            <a:r>
              <a:rPr lang="en-US" sz="1600" dirty="0"/>
              <a:t>Create target group  with target type as Instances, with protocol port as http 80, IP address type as IPv4, same VPC, protocol version HTTP1, rest all default values and click Next.</a:t>
            </a:r>
          </a:p>
          <a:p>
            <a:pPr marL="285750" indent="-285750">
              <a:buFont typeface="Wingdings" panose="05000000000000000000" pitchFamily="2" charset="2"/>
              <a:buChar char="q"/>
            </a:pPr>
            <a:r>
              <a:rPr lang="en-US" sz="1600" dirty="0"/>
              <a:t>On Register target page , refresh instances and select 2 EC2 instances created earlier. Keep port as 80 and click on Include as Pending and then click on Create target group</a:t>
            </a:r>
          </a:p>
          <a:p>
            <a:pPr marL="285750" indent="-285750">
              <a:buFont typeface="Wingdings" panose="05000000000000000000" pitchFamily="2" charset="2"/>
              <a:buChar char="q"/>
            </a:pPr>
            <a:r>
              <a:rPr lang="en-US" sz="1600" dirty="0"/>
              <a:t>The status of target group would be unhealthy and Unused.</a:t>
            </a:r>
          </a:p>
          <a:p>
            <a:pPr marL="285750" indent="-285750">
              <a:buFont typeface="Wingdings" panose="05000000000000000000" pitchFamily="2" charset="2"/>
              <a:buChar char="q"/>
            </a:pPr>
            <a:r>
              <a:rPr lang="en-US" sz="1600" dirty="0"/>
              <a:t>Back on LB page, refresh target group and select the target group created. Keep everything default and click on Create LB button. Status would be </a:t>
            </a:r>
            <a:r>
              <a:rPr lang="en-US" sz="1600" dirty="0">
                <a:solidFill>
                  <a:srgbClr val="FFC000"/>
                </a:solidFill>
              </a:rPr>
              <a:t>provisioning</a:t>
            </a:r>
            <a:r>
              <a:rPr lang="en-US" sz="1600" dirty="0"/>
              <a:t> and would take some time to become </a:t>
            </a:r>
            <a:r>
              <a:rPr lang="en-US" sz="1600" dirty="0">
                <a:solidFill>
                  <a:srgbClr val="00B050"/>
                </a:solidFill>
              </a:rPr>
              <a:t>Active</a:t>
            </a:r>
          </a:p>
          <a:p>
            <a:pPr marL="285750" indent="-285750">
              <a:buFont typeface="Wingdings" panose="05000000000000000000" pitchFamily="2" charset="2"/>
              <a:buChar char="q"/>
            </a:pPr>
            <a:r>
              <a:rPr lang="en-US" sz="1600" dirty="0"/>
              <a:t>Once in Active state, hit the DNS name of ALB on browser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highlight>
                  <a:srgbClr val="008000"/>
                </a:highlight>
              </a:rPr>
              <a:t>Either use VPC and more option to create VPC, Subnets, RT, NG , IG Or follow following steps - </a:t>
            </a:r>
          </a:p>
          <a:p>
            <a:pPr marL="285750" indent="-285750">
              <a:buFont typeface="Wingdings" panose="05000000000000000000" pitchFamily="2" charset="2"/>
              <a:buChar char="q"/>
            </a:pPr>
            <a:r>
              <a:rPr lang="en-US" dirty="0">
                <a:highlight>
                  <a:srgbClr val="00FFFF"/>
                </a:highlight>
              </a:rPr>
              <a:t>For default VPC there are 6 subnets</a:t>
            </a:r>
          </a:p>
          <a:p>
            <a:pPr marL="285750" indent="-285750">
              <a:buFont typeface="Wingdings" panose="05000000000000000000" pitchFamily="2" charset="2"/>
              <a:buChar char="q"/>
            </a:pPr>
            <a:r>
              <a:rPr lang="en-US" dirty="0">
                <a:highlight>
                  <a:srgbClr val="00FFFF"/>
                </a:highlight>
              </a:rPr>
              <a:t>There is already a route table attached to internet gateway and all 6 subnet are public</a:t>
            </a:r>
          </a:p>
          <a:p>
            <a:pPr marL="285750" indent="-285750">
              <a:buFont typeface="Wingdings" panose="05000000000000000000" pitchFamily="2" charset="2"/>
              <a:buChar char="q"/>
            </a:pPr>
            <a:r>
              <a:rPr lang="en-US" dirty="0">
                <a:highlight>
                  <a:srgbClr val="00FFFF"/>
                </a:highlight>
              </a:rPr>
              <a:t>Create one more route table, nat-gateway and put route for nat-gateway in this route table</a:t>
            </a:r>
          </a:p>
          <a:p>
            <a:pPr marL="285750" indent="-285750">
              <a:buFont typeface="Wingdings" panose="05000000000000000000" pitchFamily="2" charset="2"/>
              <a:buChar char="q"/>
            </a:pPr>
            <a:r>
              <a:rPr lang="en-US" dirty="0">
                <a:highlight>
                  <a:srgbClr val="00FFFF"/>
                </a:highlight>
              </a:rPr>
              <a:t>Out of 6 subnet , change route for 3 subnets to direct traffic from internet-gateway to nat-gateway</a:t>
            </a:r>
          </a:p>
          <a:p>
            <a:pPr marL="285750" indent="-285750">
              <a:buFont typeface="Wingdings" panose="05000000000000000000" pitchFamily="2" charset="2"/>
              <a:buChar char="q"/>
            </a:pPr>
            <a:r>
              <a:rPr lang="en-US" dirty="0">
                <a:highlight>
                  <a:srgbClr val="00FFFF"/>
                </a:highlight>
              </a:rPr>
              <a:t>Thus 3 subnets will be public and 3 will be private. Name the subnets accordingly</a:t>
            </a:r>
          </a:p>
          <a:p>
            <a:pPr marL="285750" indent="-285750">
              <a:buFont typeface="Wingdings" panose="05000000000000000000" pitchFamily="2" charset="2"/>
              <a:buChar char="q"/>
            </a:pPr>
            <a:r>
              <a:rPr lang="en-US" dirty="0">
                <a:highlight>
                  <a:srgbClr val="00FFFF"/>
                </a:highlight>
              </a:rPr>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highlight>
                  <a:srgbClr val="00FFFF"/>
                </a:highlight>
              </a:rPr>
              <a:t>Also, under VPC , edit all Subnets  and uncheck ‘</a:t>
            </a:r>
            <a:r>
              <a:rPr lang="en-US" b="0" i="0" dirty="0">
                <a:solidFill>
                  <a:srgbClr val="16191F"/>
                </a:solidFill>
                <a:effectLst/>
                <a:highlight>
                  <a:srgbClr val="00FFFF"/>
                </a:highlight>
                <a:latin typeface="Amazon Ember"/>
              </a:rPr>
              <a:t>Enable auto-assign public IPv4 address’</a:t>
            </a:r>
            <a:endParaRPr lang="en-US" dirty="0">
              <a:highlight>
                <a:srgbClr val="00FFFF"/>
              </a:highlight>
            </a:endParaRP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in public subnet, with bootstrap script (</a:t>
            </a:r>
            <a:r>
              <a:rPr lang="en-US" sz="1600" dirty="0">
                <a:highlight>
                  <a:srgbClr val="FFFF00"/>
                </a:highlight>
              </a:rPr>
              <a:t>except last line</a:t>
            </a:r>
            <a:r>
              <a:rPr lang="en-US" sz="1600" dirty="0"/>
              <a:t>) with SG allowing ssh , http, https. Ensure Apache is working and then create AMI from that instance</a:t>
            </a:r>
          </a:p>
          <a:p>
            <a:pPr marL="285750" indent="-285750">
              <a:buFont typeface="Wingdings" panose="05000000000000000000" pitchFamily="2" charset="2"/>
              <a:buChar char="q"/>
            </a:pPr>
            <a:r>
              <a:rPr lang="en-US" sz="1600" dirty="0"/>
              <a:t>Create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ALB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pic>
        <p:nvPicPr>
          <p:cNvPr id="9" name="Picture 8" descr="A diagram of a security group&#10;&#10;Description automatically generated">
            <a:extLst>
              <a:ext uri="{FF2B5EF4-FFF2-40B4-BE49-F238E27FC236}">
                <a16:creationId xmlns:a16="http://schemas.microsoft.com/office/drawing/2014/main" id="{B4A85342-97D9-CD28-9A2F-DDE3B7C5755C}"/>
              </a:ext>
            </a:extLst>
          </p:cNvPr>
          <p:cNvPicPr>
            <a:picLocks noChangeAspect="1"/>
          </p:cNvPicPr>
          <p:nvPr/>
        </p:nvPicPr>
        <p:blipFill>
          <a:blip r:embed="rId3"/>
          <a:stretch>
            <a:fillRect/>
          </a:stretch>
        </p:blipFill>
        <p:spPr>
          <a:xfrm>
            <a:off x="927566" y="1353390"/>
            <a:ext cx="5800725" cy="4581525"/>
          </a:xfrm>
          <a:prstGeom prst="rect">
            <a:avLst/>
          </a:prstGeom>
        </p:spPr>
      </p:pic>
    </p:spTree>
    <p:extLst>
      <p:ext uri="{BB962C8B-B14F-4D97-AF65-F5344CB8AC3E}">
        <p14:creationId xmlns:p14="http://schemas.microsoft.com/office/powerpoint/2010/main" val="312053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lnSpcReduction="200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Also IAM -&gt; AWS Account (right side) -&gt; Create Alias</a:t>
            </a:r>
          </a:p>
          <a:p>
            <a:pPr marL="285750" indent="-285750">
              <a:buFont typeface="Wingdings" panose="05000000000000000000" pitchFamily="2" charset="2"/>
              <a:buChar char="q"/>
            </a:pPr>
            <a:r>
              <a:rPr lang="en-US" sz="1800" dirty="0"/>
              <a:t>Logout and go to aws.amazon.com (or alias URL)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VPC and more, having 1 nat gateway</a:t>
            </a:r>
          </a:p>
          <a:p>
            <a:pPr marL="285750" indent="-285750">
              <a:buFont typeface="Wingdings" panose="05000000000000000000" pitchFamily="2" charset="2"/>
              <a:buChar char="q"/>
            </a:pPr>
            <a:r>
              <a:rPr lang="en-US" sz="1600" dirty="0"/>
              <a:t>Create a EC2 instance, in public subnet, with SG rules allowing ssh, http,  and bootstrap script to have apache and web page. </a:t>
            </a:r>
          </a:p>
          <a:p>
            <a:pPr marL="285750" indent="-285750">
              <a:buFont typeface="Wingdings" panose="05000000000000000000" pitchFamily="2" charset="2"/>
              <a:buChar char="q"/>
            </a:pPr>
            <a:r>
              <a:rPr lang="en-US" sz="1600" dirty="0"/>
              <a:t>Once instance is in Running state, ensure Apache display web page</a:t>
            </a:r>
          </a:p>
          <a:p>
            <a:pPr marL="285750" indent="-285750">
              <a:buFont typeface="Wingdings" panose="05000000000000000000" pitchFamily="2" charset="2"/>
              <a:buChar char="q"/>
            </a:pPr>
            <a:r>
              <a:rPr lang="en-US" sz="1600" dirty="0"/>
              <a:t>Go to Security group of EC2 instance</a:t>
            </a:r>
          </a:p>
          <a:p>
            <a:pPr marL="285750" indent="-285750">
              <a:buFont typeface="Wingdings" panose="05000000000000000000" pitchFamily="2" charset="2"/>
              <a:buChar char="q"/>
            </a:pPr>
            <a:r>
              <a:rPr lang="en-US" sz="1600" dirty="0">
                <a:solidFill>
                  <a:srgbClr val="7030A0"/>
                </a:solidFill>
              </a:rPr>
              <a:t>Security group is layer of defense and works at instance level (Instance doesn’t mean EC2 only , it can be anything like Databases, Kafka or any service on AWS)</a:t>
            </a:r>
          </a:p>
          <a:p>
            <a:pPr marL="285750" indent="-285750">
              <a:buFont typeface="Wingdings" panose="05000000000000000000" pitchFamily="2" charset="2"/>
              <a:buChar char="q"/>
            </a:pPr>
            <a:r>
              <a:rPr lang="en-US" sz="1600" dirty="0">
                <a:solidFill>
                  <a:srgbClr val="7030A0"/>
                </a:solidFill>
              </a:rPr>
              <a:t>It controls traffic to and from AWS service</a:t>
            </a:r>
          </a:p>
          <a:p>
            <a:pPr marL="285750" indent="-285750">
              <a:buFont typeface="Wingdings" panose="05000000000000000000" pitchFamily="2" charset="2"/>
              <a:buChar char="q"/>
            </a:pPr>
            <a:r>
              <a:rPr lang="en-US" sz="1600" dirty="0"/>
              <a:t>Inbound will show rules (ssh, , http) allowed and outbound will show everything allowed</a:t>
            </a:r>
          </a:p>
          <a:p>
            <a:pPr marL="285750" indent="-285750">
              <a:buFont typeface="Wingdings" panose="05000000000000000000" pitchFamily="2" charset="2"/>
              <a:buChar char="q"/>
            </a:pPr>
            <a:r>
              <a:rPr lang="en-US" sz="1600" dirty="0"/>
              <a:t>On outbound, rules, change the default rule to allow only ssh. This suggest we haven’t specified anything for </a:t>
            </a:r>
            <a:r>
              <a:rPr lang="en-US" sz="1600"/>
              <a:t>http on </a:t>
            </a:r>
            <a:r>
              <a:rPr lang="en-US" sz="1600" dirty="0"/>
              <a:t>outbound</a:t>
            </a:r>
          </a:p>
          <a:p>
            <a:pPr marL="285750" indent="-285750">
              <a:buFont typeface="Wingdings" panose="05000000000000000000" pitchFamily="2" charset="2"/>
              <a:buChar char="q"/>
            </a:pPr>
            <a:r>
              <a:rPr lang="en-US" sz="1600" dirty="0">
                <a:solidFill>
                  <a:srgbClr val="7030A0"/>
                </a:solidFill>
              </a:rPr>
              <a:t>This suggest, security group allow outbound traffic, based on inbound traffic. If inbound traffic is allowed, the outbound is automatically allowed. This nature is called as Stateful i.e., Security Groups are stateful in nature</a:t>
            </a:r>
          </a:p>
          <a:p>
            <a:pPr marL="285750" indent="-285750">
              <a:buFont typeface="Wingdings" panose="05000000000000000000" pitchFamily="2" charset="2"/>
              <a:buChar char="q"/>
            </a:pPr>
            <a:r>
              <a:rPr lang="en-US" sz="1600" dirty="0"/>
              <a:t>Click on Subnet of EC2 instance, check the NACL.  </a:t>
            </a:r>
          </a:p>
          <a:p>
            <a:pPr marL="285750" indent="-285750">
              <a:buFont typeface="Wingdings" panose="05000000000000000000" pitchFamily="2" charset="2"/>
              <a:buChar char="q"/>
            </a:pPr>
            <a:r>
              <a:rPr lang="en-US" sz="1600" dirty="0">
                <a:solidFill>
                  <a:srgbClr val="7030A0"/>
                </a:solidFill>
              </a:rPr>
              <a:t>NACL is first layer of defense, and it governs traffic at Subnet level. Everything inside subnet, will have to pass through NACL. Security group is 2</a:t>
            </a:r>
            <a:r>
              <a:rPr lang="en-US" sz="1600" baseline="30000" dirty="0">
                <a:solidFill>
                  <a:srgbClr val="7030A0"/>
                </a:solidFill>
              </a:rPr>
              <a:t>nd</a:t>
            </a:r>
            <a:r>
              <a:rPr lang="en-US" sz="1600" dirty="0">
                <a:solidFill>
                  <a:srgbClr val="7030A0"/>
                </a:solidFill>
              </a:rPr>
              <a:t> layer of defense.</a:t>
            </a:r>
          </a:p>
          <a:p>
            <a:pPr marL="285750" indent="-285750">
              <a:buFont typeface="Wingdings" panose="05000000000000000000" pitchFamily="2" charset="2"/>
              <a:buChar char="q"/>
            </a:pPr>
            <a:r>
              <a:rPr lang="en-US" sz="1600" dirty="0">
                <a:solidFill>
                  <a:srgbClr val="7030A0"/>
                </a:solidFill>
              </a:rPr>
              <a:t>Over NACL there is option to Deny, so traffic can be denied, but for Security Group, there is no Deny option. It only Allows traffic</a:t>
            </a:r>
          </a:p>
          <a:p>
            <a:pPr marL="285750" indent="-285750">
              <a:buFont typeface="Wingdings" panose="05000000000000000000" pitchFamily="2" charset="2"/>
              <a:buChar char="q"/>
            </a:pPr>
            <a:r>
              <a:rPr lang="en-US" sz="1600" dirty="0"/>
              <a:t>Now change the NACL. Add a rule with number 95, allowing HTTP(80) traffic on Inbound and “All TCP” in outbound (We don’t know what port the Http response would go) </a:t>
            </a:r>
            <a:r>
              <a:rPr lang="en-US" sz="1600" dirty="0">
                <a:highlight>
                  <a:srgbClr val="FFFF00"/>
                </a:highlight>
              </a:rPr>
              <a:t>See Notes</a:t>
            </a:r>
          </a:p>
          <a:p>
            <a:pPr marL="285750" indent="-285750">
              <a:buFont typeface="Wingdings" panose="05000000000000000000" pitchFamily="2" charset="2"/>
              <a:buChar char="q"/>
            </a:pPr>
            <a:r>
              <a:rPr lang="en-US" sz="1600" dirty="0"/>
              <a:t>Try to access EC2 website now, accessible</a:t>
            </a:r>
          </a:p>
          <a:p>
            <a:pPr marL="285750" indent="-285750">
              <a:buFont typeface="Wingdings" panose="05000000000000000000" pitchFamily="2" charset="2"/>
              <a:buChar char="q"/>
            </a:pPr>
            <a:r>
              <a:rPr lang="en-US" sz="1600" dirty="0"/>
              <a:t>Edit NACL Inbound rule, and put HTTP(80), as Deny</a:t>
            </a:r>
          </a:p>
          <a:p>
            <a:pPr marL="285750" indent="-285750">
              <a:buFont typeface="Wingdings" panose="05000000000000000000" pitchFamily="2" charset="2"/>
              <a:buChar char="q"/>
            </a:pPr>
            <a:r>
              <a:rPr lang="en-US" sz="1600" dirty="0"/>
              <a:t>Try to access EC2 website now, not accessible – The HTTP(80) traffic is now denied at subnet layer itself, traffic won’t even reach to EC2</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791259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solidFill>
                  <a:srgbClr val="7030A0"/>
                </a:solidFill>
              </a:rPr>
              <a:t>The traffic is allowed or Denies at NACL first and then at Security Group</a:t>
            </a:r>
          </a:p>
          <a:p>
            <a:pPr marL="285750" indent="-285750">
              <a:buFont typeface="Wingdings" panose="05000000000000000000" pitchFamily="2" charset="2"/>
              <a:buChar char="q"/>
            </a:pPr>
            <a:r>
              <a:rPr lang="en-US" sz="1600" dirty="0"/>
              <a:t>Change the NACL rule back to Allow On Inbound and try to access instance webpage. Now webpage will be accessible</a:t>
            </a:r>
          </a:p>
          <a:p>
            <a:pPr marL="285750" indent="-285750">
              <a:buFont typeface="Wingdings" panose="05000000000000000000" pitchFamily="2" charset="2"/>
              <a:buChar char="q"/>
            </a:pPr>
            <a:r>
              <a:rPr lang="en-US" sz="1600" dirty="0"/>
              <a:t>Change the outbound rule Deny All TCP and try accessing web page , not accessible</a:t>
            </a:r>
          </a:p>
          <a:p>
            <a:pPr marL="285750" indent="-285750">
              <a:buFont typeface="Wingdings" panose="05000000000000000000" pitchFamily="2" charset="2"/>
              <a:buChar char="q"/>
            </a:pPr>
            <a:r>
              <a:rPr lang="en-US" sz="1600" dirty="0">
                <a:solidFill>
                  <a:srgbClr val="7030A0"/>
                </a:solidFill>
              </a:rPr>
              <a:t>NACL is stateless in nature, it doesn’t track request to allow response</a:t>
            </a:r>
          </a:p>
          <a:p>
            <a:pPr marL="285750" indent="-285750">
              <a:buFont typeface="Wingdings" panose="05000000000000000000" pitchFamily="2" charset="2"/>
              <a:buChar char="q"/>
            </a:pPr>
            <a:r>
              <a:rPr lang="en-US" sz="1600" dirty="0"/>
              <a:t>NACL has numbers mentioned for rules, lowest of that number will have highest priority.  * is evaluated at end</a:t>
            </a:r>
          </a:p>
          <a:p>
            <a:pPr marL="285750" indent="-285750">
              <a:buFont typeface="Wingdings" panose="05000000000000000000" pitchFamily="2" charset="2"/>
              <a:buChar char="q"/>
            </a:pPr>
            <a:r>
              <a:rPr lang="en-US" sz="1600" dirty="0"/>
              <a:t>Say at 95 some xyz traffic is Denied and at 100 same traffic is Allowed. 95 number rule will be evaluated first and effectively the xyz traffic would be Denied</a:t>
            </a:r>
          </a:p>
          <a:p>
            <a:pPr marL="285750" indent="-285750">
              <a:buFont typeface="Wingdings" panose="05000000000000000000" pitchFamily="2" charset="2"/>
              <a:buChar char="q"/>
            </a:pPr>
            <a:r>
              <a:rPr lang="en-US" sz="1600" dirty="0"/>
              <a:t>Change NACL Inbound Rule, to Deny HTTP(80) , try accessing webpage , not accessible</a:t>
            </a:r>
          </a:p>
          <a:p>
            <a:pPr marL="285750" indent="-285750">
              <a:buFont typeface="Wingdings" panose="05000000000000000000" pitchFamily="2" charset="2"/>
              <a:buChar char="q"/>
            </a:pPr>
            <a:r>
              <a:rPr lang="en-US" sz="1600" dirty="0"/>
              <a:t>Change number of Inbound rule for HTTP(80) from 95 rule to 105 , try accessing webpage , now accessible</a:t>
            </a:r>
          </a:p>
          <a:p>
            <a:pPr marL="285750" indent="-285750">
              <a:buFont typeface="Wingdings" panose="05000000000000000000" pitchFamily="2" charset="2"/>
              <a:buChar char="q"/>
            </a:pPr>
            <a:r>
              <a:rPr lang="en-US" sz="1600" dirty="0">
                <a:solidFill>
                  <a:srgbClr val="7030A0"/>
                </a:solidFill>
              </a:rPr>
              <a:t>The rules on NACL are prioritized as per their number, lowest one get highest priority. Once allowed or denied, the rule after that won’t have any impact</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itle 1">
            <a:extLst>
              <a:ext uri="{FF2B5EF4-FFF2-40B4-BE49-F238E27FC236}">
                <a16:creationId xmlns:a16="http://schemas.microsoft.com/office/drawing/2014/main" id="{B01CB36E-2F21-85AE-2A3D-37AB73311651}"/>
              </a:ext>
            </a:extLst>
          </p:cNvPr>
          <p:cNvSpPr txBox="1">
            <a:spLocks/>
          </p:cNvSpPr>
          <p:nvPr/>
        </p:nvSpPr>
        <p:spPr>
          <a:xfrm>
            <a:off x="658594" y="140528"/>
            <a:ext cx="11228606" cy="5176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b="1"/>
              <a:t>Security group vs Network access control list (NACL) – hands on</a:t>
            </a:r>
          </a:p>
        </p:txBody>
      </p:sp>
    </p:spTree>
    <p:extLst>
      <p:ext uri="{BB962C8B-B14F-4D97-AF65-F5344CB8AC3E}">
        <p14:creationId xmlns:p14="http://schemas.microsoft.com/office/powerpoint/2010/main" val="3773395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GetObject  and ARN = &lt;</a:t>
            </a:r>
            <a:r>
              <a:rPr lang="en-US" sz="2000" dirty="0" err="1"/>
              <a:t>bucket_arn</a:t>
            </a:r>
            <a:r>
              <a:rPr lang="en-US" sz="2000" dirty="0"/>
              <a:t>&gt;/* , Principal should be *</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1800" dirty="0">
                <a:solidFill>
                  <a:srgbClr val="7030A0"/>
                </a:solidFill>
              </a:rPr>
              <a:t>The policy is having GetObject permission. This is for other users/public access</a:t>
            </a:r>
          </a:p>
          <a:p>
            <a:pPr marL="285750" indent="-285750">
              <a:buFont typeface="Wingdings" panose="05000000000000000000" pitchFamily="2" charset="2"/>
              <a:buChar char="q"/>
            </a:pPr>
            <a:r>
              <a:rPr lang="en-US" sz="1800" dirty="0">
                <a:solidFill>
                  <a:srgbClr val="7030A0"/>
                </a:solidFill>
              </a:rPr>
              <a:t>Being owner of bucket, I would be able to put or get objects. This policy won’t impact owner at this point</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a:t>
            </a:r>
            <a:r>
              <a:rPr lang="en-US" sz="2000" dirty="0">
                <a:highlight>
                  <a:srgbClr val="FFFF00"/>
                </a:highlight>
              </a:rPr>
              <a:t>(in public subnet and without key)</a:t>
            </a:r>
          </a:p>
          <a:p>
            <a:pPr marL="285750" indent="-285750">
              <a:buFont typeface="Wingdings" panose="05000000000000000000" pitchFamily="2" charset="2"/>
              <a:buChar char="q"/>
            </a:pPr>
            <a:r>
              <a:rPr lang="en-US" sz="2000" dirty="0"/>
              <a:t>Connect via EC2 instance Connect, once instance is in Running  state</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 – Trust Relationship</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06824"/>
            <a:ext cx="10694614" cy="5468848"/>
          </a:xfrm>
        </p:spPr>
        <p:txBody>
          <a:bodyPr>
            <a:normAutofit/>
          </a:bodyPr>
          <a:lstStyle/>
          <a:p>
            <a:pPr marL="285750" indent="-285750">
              <a:buFont typeface="Wingdings" panose="05000000000000000000" pitchFamily="2" charset="2"/>
              <a:buChar char="q"/>
            </a:pPr>
            <a:r>
              <a:rPr lang="en-US" dirty="0"/>
              <a:t>Last hands on, EC2 was allowed to get S3 objects with a IAM Role</a:t>
            </a:r>
          </a:p>
          <a:p>
            <a:pPr marL="285750" indent="-285750">
              <a:buFont typeface="Wingdings" panose="05000000000000000000" pitchFamily="2" charset="2"/>
              <a:buChar char="q"/>
            </a:pPr>
            <a:r>
              <a:rPr lang="en-US" dirty="0"/>
              <a:t>IAM role has policy(/policies) would govern specific  permissions/action on AWS resource (S3 in last case)</a:t>
            </a:r>
          </a:p>
          <a:p>
            <a:pPr marL="285750" indent="-285750">
              <a:buFont typeface="Wingdings" panose="05000000000000000000" pitchFamily="2" charset="2"/>
              <a:buChar char="q"/>
            </a:pPr>
            <a:r>
              <a:rPr lang="en-US" dirty="0"/>
              <a:t>There is something called as trust relationship (shown snippet)</a:t>
            </a:r>
          </a:p>
          <a:p>
            <a:pPr marL="285750" indent="-285750">
              <a:buFont typeface="Wingdings" panose="05000000000000000000" pitchFamily="2" charset="2"/>
              <a:buChar char="q"/>
            </a:pPr>
            <a:r>
              <a:rPr lang="en-US" dirty="0"/>
              <a:t>Trust relation specify trusted entities or services that are allowed to assume that role (can be IAM User, IAM Role, AWS Service or some user from different AWS account)</a:t>
            </a:r>
          </a:p>
          <a:p>
            <a:pPr marL="285750" indent="-285750">
              <a:buFont typeface="Wingdings" panose="05000000000000000000" pitchFamily="2" charset="2"/>
              <a:buChar char="q"/>
            </a:pPr>
            <a:r>
              <a:rPr lang="en-US" dirty="0"/>
              <a:t>Following trust policy, indicates, service – ec2 , will assume role to do operations, specified in policies (in last case it was get object from S3)</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725A01DC-07B1-F845-6A0D-0A7AF0C688FE}"/>
              </a:ext>
            </a:extLst>
          </p:cNvPr>
          <p:cNvPicPr>
            <a:picLocks noChangeAspect="1"/>
          </p:cNvPicPr>
          <p:nvPr/>
        </p:nvPicPr>
        <p:blipFill>
          <a:blip r:embed="rId2"/>
          <a:stretch>
            <a:fillRect/>
          </a:stretch>
        </p:blipFill>
        <p:spPr>
          <a:xfrm>
            <a:off x="2508230" y="3249706"/>
            <a:ext cx="5039428" cy="2514600"/>
          </a:xfrm>
          <a:prstGeom prst="rect">
            <a:avLst/>
          </a:prstGeom>
        </p:spPr>
      </p:pic>
    </p:spTree>
    <p:extLst>
      <p:ext uri="{BB962C8B-B14F-4D97-AF65-F5344CB8AC3E}">
        <p14:creationId xmlns:p14="http://schemas.microsoft.com/office/powerpoint/2010/main" val="3865325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On Lambda Home, Run button can be clicked to see lambda running – </a:t>
            </a:r>
            <a:r>
              <a:rPr lang="en-US" sz="1600" dirty="0">
                <a:highlight>
                  <a:srgbClr val="FFFF00"/>
                </a:highlight>
              </a:rPr>
              <a:t>see Notes</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 (a basic lambda role , with permission to cloudwatch would be created)(</a:t>
            </a:r>
            <a:r>
              <a:rPr lang="en-US" sz="1600" dirty="0">
                <a:highlight>
                  <a:srgbClr val="FFFF00"/>
                </a:highlight>
              </a:rPr>
              <a:t>see Notes</a:t>
            </a:r>
            <a:r>
              <a:rPr lang="en-US" sz="1600" dirty="0"/>
              <a:t>)</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a:p>
            <a:pPr marL="285750" indent="-285750">
              <a:buFont typeface="Wingdings" panose="05000000000000000000" pitchFamily="2" charset="2"/>
              <a:buChar char="q"/>
            </a:pPr>
            <a:r>
              <a:rPr lang="en-US" sz="1600" dirty="0"/>
              <a:t>Visit other options on Configuration tab</a:t>
            </a:r>
          </a:p>
        </p:txBody>
      </p:sp>
    </p:spTree>
    <p:extLst>
      <p:ext uri="{BB962C8B-B14F-4D97-AF65-F5344CB8AC3E}">
        <p14:creationId xmlns:p14="http://schemas.microsoft.com/office/powerpoint/2010/main" val="2036390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ECS can be created in 2 ways. One way is manual configurations, where used is responsible for creating ASG, specifying instance size, desired number of ec2 instances, volumes, networking and other things.</a:t>
            </a:r>
          </a:p>
          <a:p>
            <a:pPr marL="285750" indent="-285750">
              <a:buFont typeface="Wingdings" panose="05000000000000000000" pitchFamily="2" charset="2"/>
              <a:buChar char="q"/>
            </a:pPr>
            <a:r>
              <a:rPr lang="en-US" sz="2000" dirty="0"/>
              <a:t>Other is serverless way, AWS Fargate,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1046976" y="883906"/>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567079"/>
          </a:xfrm>
        </p:spPr>
        <p:txBody>
          <a:bodyPr>
            <a:normAutofit lnSpcReduction="10000"/>
          </a:bodyPr>
          <a:lstStyle/>
          <a:p>
            <a:pPr marL="285750" indent="-285750">
              <a:buFont typeface="Wingdings" panose="05000000000000000000" pitchFamily="2" charset="2"/>
              <a:buChar char="q"/>
            </a:pPr>
            <a:r>
              <a:rPr lang="en-US" dirty="0"/>
              <a:t>Create stack and upload existing template file – code\ec2-template.yaml</a:t>
            </a:r>
          </a:p>
          <a:p>
            <a:pPr marL="285750" indent="-285750">
              <a:buFont typeface="Wingdings" panose="05000000000000000000" pitchFamily="2" charset="2"/>
              <a:buChar char="q"/>
            </a:pPr>
            <a:r>
              <a:rPr lang="en-US" dirty="0"/>
              <a:t>CloudFormation -&gt; Stack -&gt; Create stack -&gt; Chose an Existing Template -&gt; Upload a template file -&gt; upload code\ec2-template.yaml</a:t>
            </a:r>
          </a:p>
          <a:p>
            <a:pPr marL="285750" indent="-285750">
              <a:buFont typeface="Wingdings" panose="05000000000000000000" pitchFamily="2" charset="2"/>
              <a:buChar char="q"/>
            </a:pPr>
            <a:r>
              <a:rPr lang="en-US" dirty="0"/>
              <a:t>On Next , give stack name. On Next, put all default and finally Submit</a:t>
            </a:r>
          </a:p>
          <a:p>
            <a:pPr marL="285750" indent="-285750">
              <a:buFont typeface="Wingdings" panose="05000000000000000000" pitchFamily="2" charset="2"/>
              <a:buChar char="q"/>
            </a:pPr>
            <a:r>
              <a:rPr lang="en-US" dirty="0"/>
              <a:t>EC2 will be created in public subnet with public IP</a:t>
            </a:r>
          </a:p>
          <a:p>
            <a:pPr marL="285750" indent="-285750">
              <a:buFont typeface="Wingdings" panose="05000000000000000000" pitchFamily="2" charset="2"/>
              <a:buChar char="q"/>
            </a:pPr>
            <a:r>
              <a:rPr lang="en-US" dirty="0"/>
              <a:t>Watch the events</a:t>
            </a:r>
          </a:p>
          <a:p>
            <a:pPr marL="285750" indent="-285750">
              <a:buFont typeface="Wingdings" panose="05000000000000000000" pitchFamily="2" charset="2"/>
              <a:buChar char="q"/>
            </a:pPr>
            <a:r>
              <a:rPr lang="en-US" dirty="0"/>
              <a:t>Delete the stack to delete the instance</a:t>
            </a:r>
          </a:p>
          <a:p>
            <a:pPr marL="285750" indent="-285750">
              <a:buFont typeface="Wingdings" panose="05000000000000000000" pitchFamily="2" charset="2"/>
              <a:buChar char="q"/>
            </a:pPr>
            <a:r>
              <a:rPr lang="en-US" dirty="0"/>
              <a:t>Reference stacks can be found out at – </a:t>
            </a:r>
          </a:p>
          <a:p>
            <a:r>
              <a:rPr lang="en-US" dirty="0">
                <a:solidFill>
                  <a:srgbClr val="00B050"/>
                </a:solidFill>
              </a:rPr>
              <a:t>https://docs.aws.amazon.com/AWSCloudFormation/latest/UserGuide/CHAP_TemplateQuickRef.html</a:t>
            </a:r>
          </a:p>
          <a:p>
            <a:pPr marL="285750" indent="-285750">
              <a:buFont typeface="Wingdings" panose="05000000000000000000" pitchFamily="2" charset="2"/>
              <a:buChar char="q"/>
            </a:pPr>
            <a:r>
              <a:rPr lang="en-US" dirty="0"/>
              <a:t>Again, follow the same process to create stack with  code\ec2-and-other-template.yaml</a:t>
            </a:r>
          </a:p>
          <a:p>
            <a:pPr marL="285750" indent="-285750">
              <a:buFont typeface="Wingdings" panose="05000000000000000000" pitchFamily="2" charset="2"/>
              <a:buChar char="q"/>
            </a:pPr>
            <a:r>
              <a:rPr lang="en-US" dirty="0"/>
              <a:t>Delete the CFT to delete all resources</a:t>
            </a:r>
          </a:p>
          <a:p>
            <a:pPr marL="285750" indent="-285750">
              <a:buFont typeface="Wingdings" panose="05000000000000000000" pitchFamily="2" charset="2"/>
              <a:buChar char="q"/>
            </a:pPr>
            <a:r>
              <a:rPr lang="en-US" dirty="0"/>
              <a:t>The previous stack can also be updated with the new template. Upload first template (code\ec2-template.yaml) and create stack. Once stack is created -</a:t>
            </a:r>
          </a:p>
          <a:p>
            <a:pPr marL="285750" indent="-285750">
              <a:buFont typeface="Wingdings" panose="05000000000000000000" pitchFamily="2" charset="2"/>
              <a:buChar char="q"/>
            </a:pPr>
            <a:r>
              <a:rPr lang="en-US" dirty="0"/>
              <a:t>Change Set tab on existing Stack -&gt; Create Change Set -&gt; Replace current template -&gt; Upload second template (code\ec2-and-other-template.yaml) and Next and final Submit</a:t>
            </a:r>
          </a:p>
          <a:p>
            <a:pPr marL="285750" indent="-285750">
              <a:buFont typeface="Wingdings" panose="05000000000000000000" pitchFamily="2" charset="2"/>
              <a:buChar char="q"/>
            </a:pPr>
            <a:r>
              <a:rPr lang="en-US" dirty="0"/>
              <a:t>The next screen will show modification and addition of resources. Once Change Set status is Create Complete -&gt; Execute Change Set -&gt; Define behavior (keep all defaults) -&gt; Click on Execute change set button</a:t>
            </a:r>
          </a:p>
          <a:p>
            <a:pPr marL="285750" indent="-285750">
              <a:buFont typeface="Wingdings" panose="05000000000000000000" pitchFamily="2" charset="2"/>
              <a:buChar char="q"/>
            </a:pPr>
            <a:r>
              <a:rPr lang="en-US" dirty="0"/>
              <a:t>Events can be observed (Previous EC2 will be deleted and will get launched in new VPC/Subnet)</a:t>
            </a:r>
          </a:p>
          <a:p>
            <a:pPr marL="285750" indent="-285750">
              <a:buFont typeface="Wingdings" panose="05000000000000000000" pitchFamily="2" charset="2"/>
              <a:buChar char="q"/>
            </a:pPr>
            <a:r>
              <a:rPr lang="en-US" dirty="0"/>
              <a:t>Delete the stack to delete all resources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402637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 and put other IP (2</a:t>
            </a:r>
            <a:r>
              <a:rPr lang="en-US" baseline="30000" dirty="0"/>
              <a:t>nd</a:t>
            </a:r>
            <a:r>
              <a:rPr lang="en-US" dirty="0"/>
              <a:t> instance, in diff region)</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A record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(from CNAME)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3"/>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cannot be selected, as bucket is not public. Also, </a:t>
            </a:r>
            <a:r>
              <a:rPr lang="en-US" b="0" i="0" dirty="0">
                <a:solidFill>
                  <a:srgbClr val="16191F"/>
                </a:solidFill>
                <a:effectLst/>
                <a:latin typeface="Amazon Ember"/>
              </a:rPr>
              <a:t>Legacy access identities</a:t>
            </a:r>
            <a:r>
              <a:rPr lang="en-US" dirty="0"/>
              <a:t>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WAF select ‘Do Not Enable Security Protection’ and for Default root object mention, index.html. </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2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 The receive message section is like Queue and deletion simulates that message has been processed. If not deleted, the message should go back to queue in 30 seconds, which will be indicated by ‘</a:t>
            </a:r>
            <a:r>
              <a:rPr lang="en-US" sz="1700" i="0" dirty="0">
                <a:solidFill>
                  <a:srgbClr val="16191F"/>
                </a:solidFill>
                <a:effectLst/>
                <a:latin typeface="Amazon Ember"/>
              </a:rPr>
              <a:t>Receive count</a:t>
            </a:r>
            <a:r>
              <a:rPr lang="en-US" sz="1500" dirty="0"/>
              <a:t>’ column in Received message section.</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triggers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select topic created,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(The Notification details are filled by default and need to be removed).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SQS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9141</TotalTime>
  <Words>15342</Words>
  <Application>Microsoft Office PowerPoint</Application>
  <PresentationFormat>Widescreen</PresentationFormat>
  <Paragraphs>1579</Paragraphs>
  <Slides>110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 - no hands on</vt:lpstr>
      <vt:lpstr>Elastic block storage - EBs</vt:lpstr>
      <vt:lpstr>EBS – hands-on</vt:lpstr>
      <vt:lpstr>EBS –Attach vol -  hands-on</vt:lpstr>
      <vt:lpstr>EBS Snapshots</vt:lpstr>
      <vt:lpstr>EBS Snapshots – HANDS on</vt:lpstr>
      <vt:lpstr>AMI – Amazon machine image</vt:lpstr>
      <vt:lpstr>Instance store (no hands-on)</vt:lpstr>
      <vt:lpstr>Scalability</vt:lpstr>
      <vt:lpstr>High availability</vt:lpstr>
      <vt:lpstr>Load balancing</vt:lpstr>
      <vt:lpstr>ALB – Hands on</vt:lpstr>
      <vt:lpstr>Auto scaling group (ASG)</vt:lpstr>
      <vt:lpstr>ASG Hands-on</vt:lpstr>
      <vt:lpstr>Security group vs Network access control list (NACL) – hands on</vt:lpstr>
      <vt:lpstr>Security group vs Network access control list (NACL) – hands on</vt:lpstr>
      <vt:lpstr>PowerPoint Presentation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IAM Role – Trust Relationship</vt:lpstr>
      <vt:lpstr>S3 – Static websites</vt:lpstr>
      <vt:lpstr>S3 – versioning</vt:lpstr>
      <vt:lpstr>S3 – Replication</vt:lpstr>
      <vt:lpstr>S3 – storage classes</vt:lpstr>
      <vt:lpstr>S3 storage classes - hands on</vt:lpstr>
      <vt:lpstr>S3 - Encryption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1497</cp:revision>
  <dcterms:created xsi:type="dcterms:W3CDTF">2023-03-07T07:35:16Z</dcterms:created>
  <dcterms:modified xsi:type="dcterms:W3CDTF">2024-12-14T16:42:57Z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